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  <p:sldMasterId id="2147483872" r:id="rId2"/>
  </p:sldMasterIdLst>
  <p:notesMasterIdLst>
    <p:notesMasterId r:id="rId12"/>
  </p:notesMasterIdLst>
  <p:handoutMasterIdLst>
    <p:handoutMasterId r:id="rId13"/>
  </p:handoutMasterIdLst>
  <p:sldIdLst>
    <p:sldId id="315" r:id="rId3"/>
    <p:sldId id="327" r:id="rId4"/>
    <p:sldId id="364" r:id="rId5"/>
    <p:sldId id="379" r:id="rId6"/>
    <p:sldId id="321" r:id="rId7"/>
    <p:sldId id="380" r:id="rId8"/>
    <p:sldId id="381" r:id="rId9"/>
    <p:sldId id="382" r:id="rId10"/>
    <p:sldId id="383" r:id="rId11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éline Hérouart" initials="CH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1" autoAdjust="0"/>
    <p:restoredTop sz="86667" autoAdjust="0"/>
  </p:normalViewPr>
  <p:slideViewPr>
    <p:cSldViewPr>
      <p:cViewPr varScale="1">
        <p:scale>
          <a:sx n="95" d="100"/>
          <a:sy n="95" d="100"/>
        </p:scale>
        <p:origin x="138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6/13/2018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5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6/13/2018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6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6/13/2018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6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8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9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18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22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60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36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63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25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847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57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53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4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446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119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822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5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73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3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1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99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19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3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8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D49C0-6CED-4A37-840B-B758A4F6529B}" type="datetimeFigureOut">
              <a:rPr lang="en-GB" smtClean="0"/>
              <a:pPr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C2E0-DDD3-49AA-9B75-5E6C6771D4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5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107504" y="4900404"/>
            <a:ext cx="8748588" cy="6096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B9.2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Votez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pour des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valeurs</a:t>
            </a: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173" name="Title 1"/>
          <p:cNvSpPr>
            <a:spLocks noGrp="1"/>
          </p:cNvSpPr>
          <p:nvPr>
            <p:ph type="ctrTitle" idx="4294967295"/>
          </p:nvPr>
        </p:nvSpPr>
        <p:spPr>
          <a:xfrm>
            <a:off x="2051721" y="84138"/>
            <a:ext cx="7092280" cy="1752600"/>
          </a:xfrm>
        </p:spPr>
        <p:txBody>
          <a:bodyPr/>
          <a:lstStyle/>
          <a:p>
            <a:pPr algn="r" eaLnBrk="1" hangingPunct="1"/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Formation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>
                <a:solidFill>
                  <a:srgbClr val="0070C0"/>
                </a:solidFill>
                <a:cs typeface="Arial" charset="0"/>
              </a:rPr>
              <a:t>des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br>
              <a:rPr lang="en-US" altLang="en-US" sz="3600" b="1" dirty="0">
                <a:solidFill>
                  <a:srgbClr val="002060"/>
                </a:solidFill>
                <a:cs typeface="Arial" charset="0"/>
              </a:rPr>
            </a:b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Équipes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d’Intervention</a:t>
            </a:r>
            <a:r>
              <a:rPr lang="en-US" altLang="en-US" sz="36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cs typeface="Arial" charset="0"/>
              </a:rPr>
              <a:t>Rapide</a:t>
            </a:r>
            <a:endParaRPr lang="en-US" altLang="en-US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5477162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Temps estimé : 30 minutes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4C9CAC-B875-4DCD-ACEA-3EA4BD6F15B3}"/>
              </a:ext>
            </a:extLst>
          </p:cNvPr>
          <p:cNvSpPr txBox="1"/>
          <p:nvPr/>
        </p:nvSpPr>
        <p:spPr>
          <a:xfrm>
            <a:off x="35496" y="6453336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Mise à jour: mai 2016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>
                <a:solidFill>
                  <a:srgbClr val="002060"/>
                </a:solidFill>
              </a:rPr>
              <a:t>Objectifs d’apprentissage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800" dirty="0"/>
              <a:t>À la fin de cette séance, vous serez capable: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 </a:t>
            </a:r>
            <a:r>
              <a:rPr lang="en-US" sz="2800" dirty="0" err="1"/>
              <a:t>promouvoir</a:t>
            </a:r>
            <a:r>
              <a:rPr lang="en-US" sz="2800" dirty="0"/>
              <a:t> la compréhension des valeurs des gens.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0034" y="1327408"/>
            <a:ext cx="8320438" cy="4308872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r>
              <a:rPr lang="en-US" sz="2800" dirty="0" err="1"/>
              <a:t>Quelques</a:t>
            </a:r>
            <a:r>
              <a:rPr lang="en-US" sz="2800" dirty="0"/>
              <a:t> </a:t>
            </a:r>
            <a:r>
              <a:rPr lang="en-US" sz="2800" dirty="0" err="1"/>
              <a:t>énoncés</a:t>
            </a:r>
            <a:r>
              <a:rPr lang="en-US" sz="2800" dirty="0"/>
              <a:t> sur les </a:t>
            </a:r>
            <a:r>
              <a:rPr lang="en-US" sz="2800" dirty="0" err="1"/>
              <a:t>valeurs</a:t>
            </a:r>
            <a:r>
              <a:rPr lang="en-US" sz="2800" dirty="0"/>
              <a:t> (examples)</a:t>
            </a:r>
            <a:br>
              <a:rPr lang="pl-PL" sz="2800" dirty="0"/>
            </a:br>
            <a:endParaRPr lang="fr-FR" sz="2800" dirty="0"/>
          </a:p>
          <a:p>
            <a:r>
              <a:rPr lang="en-US" i="1" dirty="0"/>
              <a:t>« Admettre son incertitude éveille les doutes du public sur les </a:t>
            </a:r>
            <a:r>
              <a:rPr lang="en-US" i="1" dirty="0" err="1"/>
              <a:t>capacités</a:t>
            </a:r>
            <a:r>
              <a:rPr lang="en-US" i="1" dirty="0"/>
              <a:t> de</a:t>
            </a:r>
            <a:r>
              <a:rPr lang="pl-PL" i="1" dirty="0"/>
              <a:t> </a:t>
            </a:r>
            <a:r>
              <a:rPr lang="en-US" i="1" dirty="0" err="1"/>
              <a:t>l’enquêteur</a:t>
            </a:r>
            <a:r>
              <a:rPr lang="en-US" i="1" dirty="0"/>
              <a:t> et </a:t>
            </a:r>
            <a:r>
              <a:rPr lang="en-US" i="1" dirty="0" err="1"/>
              <a:t>risque</a:t>
            </a:r>
            <a:r>
              <a:rPr lang="en-US" i="1" dirty="0"/>
              <a:t> </a:t>
            </a:r>
            <a:r>
              <a:rPr lang="en-US" i="1" dirty="0" err="1"/>
              <a:t>d’entraîner</a:t>
            </a:r>
            <a:r>
              <a:rPr lang="en-US" i="1" dirty="0"/>
              <a:t> un manque de </a:t>
            </a:r>
            <a:r>
              <a:rPr lang="en-US" i="1" dirty="0" err="1"/>
              <a:t>confiance</a:t>
            </a:r>
            <a:r>
              <a:rPr lang="en-US" i="1" dirty="0"/>
              <a:t>. »</a:t>
            </a:r>
          </a:p>
          <a:p>
            <a:endParaRPr lang="en-US" i="1" dirty="0"/>
          </a:p>
          <a:p>
            <a:r>
              <a:rPr lang="en-US" i="1" dirty="0"/>
              <a:t>« Il ne faut pas informer le public tant que </a:t>
            </a:r>
            <a:r>
              <a:rPr lang="en-US" i="1" dirty="0" err="1"/>
              <a:t>l’information</a:t>
            </a:r>
            <a:r>
              <a:rPr lang="en-US" i="1" dirty="0"/>
              <a:t> </a:t>
            </a:r>
            <a:r>
              <a:rPr lang="en-US" i="1" dirty="0" err="1"/>
              <a:t>n’est</a:t>
            </a:r>
            <a:r>
              <a:rPr lang="en-US" i="1" dirty="0"/>
              <a:t> pas </a:t>
            </a:r>
            <a:r>
              <a:rPr lang="en-US" i="1" dirty="0" err="1"/>
              <a:t>complète</a:t>
            </a:r>
            <a:r>
              <a:rPr lang="en-US" i="1" dirty="0"/>
              <a:t>. »</a:t>
            </a:r>
          </a:p>
          <a:p>
            <a:endParaRPr lang="en-US" i="1" dirty="0"/>
          </a:p>
          <a:p>
            <a:r>
              <a:rPr lang="en-US" i="1" dirty="0"/>
              <a:t>« La communication avec le public relève du domaine des chefs. Le</a:t>
            </a:r>
            <a:r>
              <a:rPr lang="pl-PL" i="1" dirty="0"/>
              <a:t> </a:t>
            </a:r>
            <a:r>
              <a:rPr lang="en-US" i="1" dirty="0"/>
              <a:t>personnel technique </a:t>
            </a:r>
            <a:r>
              <a:rPr lang="en-US" i="1" dirty="0" err="1"/>
              <a:t>n’est</a:t>
            </a:r>
            <a:r>
              <a:rPr lang="en-US" i="1" dirty="0"/>
              <a:t> pas tenu de communiquer avec le public. »</a:t>
            </a:r>
          </a:p>
          <a:p>
            <a:endParaRPr lang="en-US" i="1" dirty="0"/>
          </a:p>
          <a:p>
            <a:r>
              <a:rPr lang="en-US" i="1" dirty="0"/>
              <a:t>« Les inquiétudes infondées du public ne doivent pas </a:t>
            </a:r>
            <a:r>
              <a:rPr lang="en-US" i="1" dirty="0" err="1"/>
              <a:t>être</a:t>
            </a:r>
            <a:r>
              <a:rPr lang="en-US" i="1" dirty="0"/>
              <a:t> </a:t>
            </a:r>
            <a:r>
              <a:rPr lang="en-US" i="1" dirty="0" err="1"/>
              <a:t>abordées</a:t>
            </a:r>
            <a:r>
              <a:rPr lang="en-US" i="1" dirty="0"/>
              <a:t>. »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err="1"/>
              <a:t>Positionnements</a:t>
            </a:r>
            <a:r>
              <a:rPr lang="en-US" sz="2800" dirty="0"/>
              <a:t>: </a:t>
            </a:r>
            <a:r>
              <a:rPr lang="en-US" sz="2800" dirty="0" err="1"/>
              <a:t>j’accepte</a:t>
            </a:r>
            <a:r>
              <a:rPr lang="en-US" sz="2800" dirty="0"/>
              <a:t>, je refuse, je </a:t>
            </a:r>
            <a:r>
              <a:rPr lang="en-US" sz="2800" dirty="0" err="1"/>
              <a:t>doute</a:t>
            </a:r>
            <a:r>
              <a:rPr lang="en-US" sz="2800" dirty="0"/>
              <a:t>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Introduction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b="1" dirty="0">
                <a:solidFill>
                  <a:srgbClr val="002060"/>
                </a:solidFill>
                <a:ea typeface="Calibri" pitchFamily="34" charset="0"/>
                <a:cs typeface="Calibri" pitchFamily="34" charset="0"/>
              </a:rPr>
              <a:t>Instructions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12776"/>
            <a:ext cx="8003232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200" dirty="0" err="1"/>
              <a:t>Trois</a:t>
            </a:r>
            <a:r>
              <a:rPr lang="en-US" sz="2200" dirty="0"/>
              <a:t> </a:t>
            </a:r>
            <a:r>
              <a:rPr lang="en-US" sz="2200" dirty="0" err="1"/>
              <a:t>volontaires</a:t>
            </a:r>
            <a:r>
              <a:rPr lang="en-US" sz="2200" dirty="0"/>
              <a:t> </a:t>
            </a:r>
            <a:r>
              <a:rPr lang="en-US" sz="2200" dirty="0" err="1"/>
              <a:t>vont</a:t>
            </a:r>
            <a:r>
              <a:rPr lang="en-US" sz="2200" dirty="0"/>
              <a:t> </a:t>
            </a:r>
            <a:r>
              <a:rPr lang="en-US" sz="2200" dirty="0" err="1"/>
              <a:t>tenir</a:t>
            </a:r>
            <a:r>
              <a:rPr lang="en-US" sz="2200" dirty="0"/>
              <a:t> </a:t>
            </a:r>
            <a:r>
              <a:rPr lang="en-US" sz="2200" dirty="0" err="1"/>
              <a:t>trois</a:t>
            </a:r>
            <a:r>
              <a:rPr lang="en-US" sz="2200" dirty="0"/>
              <a:t> </a:t>
            </a:r>
            <a:r>
              <a:rPr lang="en-US" sz="2200" dirty="0" err="1"/>
              <a:t>pancartes</a:t>
            </a:r>
            <a:r>
              <a:rPr lang="en-US" sz="2200" dirty="0"/>
              <a:t>: </a:t>
            </a:r>
            <a:r>
              <a:rPr lang="en-US" sz="2200" dirty="0" err="1"/>
              <a:t>j’accepte</a:t>
            </a:r>
            <a:r>
              <a:rPr lang="en-US" sz="2200" dirty="0"/>
              <a:t>, je refuse, je </a:t>
            </a:r>
            <a:r>
              <a:rPr lang="en-US" sz="2200" dirty="0" err="1"/>
              <a:t>doute</a:t>
            </a:r>
            <a:r>
              <a:rPr lang="en-US" sz="22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Le facilitateur lit un </a:t>
            </a:r>
            <a:r>
              <a:rPr lang="en-US" sz="2200" dirty="0" err="1"/>
              <a:t>énoncé</a:t>
            </a:r>
            <a:r>
              <a:rPr lang="en-US" sz="2200" dirty="0"/>
              <a:t> sur les valeurs et demande aux participants de se mettre derrière la </a:t>
            </a:r>
            <a:r>
              <a:rPr lang="en-US" sz="2200" dirty="0" err="1"/>
              <a:t>pancarte</a:t>
            </a:r>
            <a:r>
              <a:rPr lang="en-US" sz="2200" dirty="0"/>
              <a:t> qui correspond à leur réponse.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err="1"/>
              <a:t>Chaque</a:t>
            </a:r>
            <a:r>
              <a:rPr lang="en-US" sz="2200" dirty="0"/>
              <a:t> </a:t>
            </a:r>
            <a:r>
              <a:rPr lang="en-US" sz="2200" dirty="0" err="1"/>
              <a:t>groupe</a:t>
            </a:r>
            <a:r>
              <a:rPr lang="en-US" sz="2200" dirty="0"/>
              <a:t> </a:t>
            </a:r>
            <a:r>
              <a:rPr lang="en-US" sz="2200" dirty="0" err="1"/>
              <a:t>discute</a:t>
            </a:r>
            <a:r>
              <a:rPr lang="en-US" sz="2200" dirty="0"/>
              <a:t> après chaque énoncé. </a:t>
            </a:r>
            <a:r>
              <a:rPr lang="en-US" sz="2200" dirty="0" err="1"/>
              <a:t>Deux</a:t>
            </a:r>
            <a:r>
              <a:rPr lang="en-US" sz="2200" dirty="0"/>
              <a:t> ou trois membres de chaque </a:t>
            </a:r>
            <a:r>
              <a:rPr lang="en-US" sz="2200" dirty="0" err="1"/>
              <a:t>groupe</a:t>
            </a:r>
            <a:r>
              <a:rPr lang="en-US" sz="2200" dirty="0"/>
              <a:t> de</a:t>
            </a:r>
            <a:r>
              <a:rPr lang="pl-PL" sz="2200" dirty="0"/>
              <a:t> </a:t>
            </a:r>
            <a:r>
              <a:rPr lang="en-US" sz="2200" dirty="0"/>
              <a:t>donner leur avis.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Le </a:t>
            </a:r>
            <a:r>
              <a:rPr lang="en-US" sz="2200" dirty="0" err="1"/>
              <a:t>facilitateur</a:t>
            </a:r>
            <a:r>
              <a:rPr lang="en-US" sz="2200" dirty="0"/>
              <a:t> relit </a:t>
            </a:r>
            <a:r>
              <a:rPr lang="en-US" sz="2200" dirty="0" err="1"/>
              <a:t>l’énoncé</a:t>
            </a:r>
            <a:r>
              <a:rPr lang="en-US" sz="2200" dirty="0"/>
              <a:t> en </a:t>
            </a:r>
            <a:r>
              <a:rPr lang="en-US" sz="2200" dirty="0" err="1"/>
              <a:t>proposant</a:t>
            </a:r>
            <a:r>
              <a:rPr lang="en-US" sz="2200" dirty="0"/>
              <a:t> aux participants de</a:t>
            </a:r>
            <a:r>
              <a:rPr lang="pl-PL" sz="2200" dirty="0"/>
              <a:t> </a:t>
            </a:r>
            <a:r>
              <a:rPr lang="en-US" sz="2200" dirty="0"/>
              <a:t>modifier </a:t>
            </a:r>
            <a:r>
              <a:rPr lang="en-US" sz="2200" dirty="0" err="1"/>
              <a:t>leur</a:t>
            </a:r>
            <a:r>
              <a:rPr lang="en-US" sz="2200" dirty="0"/>
              <a:t> </a:t>
            </a:r>
            <a:r>
              <a:rPr lang="en-US" sz="2200" dirty="0" err="1"/>
              <a:t>réaction</a:t>
            </a:r>
            <a:r>
              <a:rPr lang="en-US" sz="2200" dirty="0"/>
              <a:t>/changer de </a:t>
            </a:r>
            <a:r>
              <a:rPr lang="en-US" sz="2200" dirty="0" err="1"/>
              <a:t>groupe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0693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0152" y="1109457"/>
            <a:ext cx="1826430" cy="1561730"/>
          </a:xfrm>
          <a:prstGeom prst="rect">
            <a:avLst/>
          </a:prstGeom>
        </p:spPr>
      </p:pic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Enoncé</a:t>
            </a:r>
            <a:endParaRPr lang="en-GB" altLang="en-US" sz="4000" b="1" dirty="0">
              <a:solidFill>
                <a:srgbClr val="002060"/>
              </a:solidFill>
              <a:latin typeface="+mn-lt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180" y="2848391"/>
            <a:ext cx="1036212" cy="151671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756" y="2818950"/>
            <a:ext cx="1036212" cy="1516713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856" y="2832880"/>
            <a:ext cx="1036212" cy="15167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3051239"/>
            <a:ext cx="1109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Forte" panose="03060902040502070203" pitchFamily="66" charset="0"/>
              </a:rPr>
              <a:t>J’accepte</a:t>
            </a:r>
            <a:endParaRPr lang="en-GB" dirty="0">
              <a:latin typeface="Forte" panose="0306090204050207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7756" y="3051239"/>
            <a:ext cx="10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Forte" panose="03060902040502070203" pitchFamily="66" charset="0"/>
              </a:rPr>
              <a:t>Je refuse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6318" y="3065168"/>
            <a:ext cx="10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Forte" panose="03060902040502070203" pitchFamily="66" charset="0"/>
              </a:rPr>
              <a:t>Je </a:t>
            </a:r>
            <a:r>
              <a:rPr lang="en-GB" dirty="0" err="1">
                <a:latin typeface="Forte" panose="03060902040502070203" pitchFamily="66" charset="0"/>
              </a:rPr>
              <a:t>doute</a:t>
            </a:r>
            <a:endParaRPr lang="en-GB" dirty="0">
              <a:latin typeface="Forte" panose="03060902040502070203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105249"/>
            <a:ext cx="4464496" cy="120032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82550" lvl="1"/>
            <a:r>
              <a:rPr lang="en-US" i="1" dirty="0"/>
              <a:t>« Admettre son incertitude éveille les doutes du public sur les capacités de </a:t>
            </a:r>
            <a:r>
              <a:rPr lang="en-US" i="1" dirty="0" err="1"/>
              <a:t>l’enquêteur</a:t>
            </a:r>
            <a:r>
              <a:rPr lang="en-US" i="1" dirty="0"/>
              <a:t> et </a:t>
            </a:r>
            <a:r>
              <a:rPr lang="en-US" i="1" dirty="0" err="1"/>
              <a:t>risque</a:t>
            </a:r>
            <a:r>
              <a:rPr lang="en-US" i="1" dirty="0"/>
              <a:t> </a:t>
            </a:r>
            <a:r>
              <a:rPr lang="en-US" i="1" dirty="0" err="1"/>
              <a:t>d’entraîner</a:t>
            </a:r>
            <a:r>
              <a:rPr lang="en-US" i="1" dirty="0"/>
              <a:t> un manque de </a:t>
            </a:r>
            <a:r>
              <a:rPr lang="en-US" i="1" dirty="0" err="1"/>
              <a:t>confiance</a:t>
            </a:r>
            <a:r>
              <a:rPr lang="en-US" i="1" dirty="0"/>
              <a:t>. »</a:t>
            </a:r>
          </a:p>
        </p:txBody>
      </p:sp>
      <p:pic>
        <p:nvPicPr>
          <p:cNvPr id="102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88" y="440021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26" y="4421215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314" y="4454392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80" y="445439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46" y="445439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510" y="4839832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940" y="5304520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538" y="5091467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28" y="4398781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70" y="4421215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0152" y="1109457"/>
            <a:ext cx="1826430" cy="1561730"/>
          </a:xfrm>
          <a:prstGeom prst="rect">
            <a:avLst/>
          </a:prstGeom>
        </p:spPr>
      </p:pic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Enoncé</a:t>
            </a:r>
            <a:endParaRPr lang="en-GB" altLang="en-US" sz="4000" b="1" dirty="0">
              <a:solidFill>
                <a:srgbClr val="002060"/>
              </a:solidFill>
              <a:latin typeface="+mn-lt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180" y="2848391"/>
            <a:ext cx="1036212" cy="151671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756" y="2818950"/>
            <a:ext cx="1036212" cy="1516713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856" y="2832880"/>
            <a:ext cx="1036212" cy="1516713"/>
          </a:xfrm>
          <a:prstGeom prst="rect">
            <a:avLst/>
          </a:prstGeom>
        </p:spPr>
      </p:pic>
      <p:pic>
        <p:nvPicPr>
          <p:cNvPr id="102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88" y="440021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26" y="4421215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64" y="5183866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80" y="445439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115" y="5206000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510" y="4839832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23253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034" y="5091467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28" y="4398781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70" y="4421215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6"/>
          <p:cNvSpPr txBox="1"/>
          <p:nvPr/>
        </p:nvSpPr>
        <p:spPr>
          <a:xfrm>
            <a:off x="1475656" y="3051239"/>
            <a:ext cx="1109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Forte" panose="03060902040502070203" pitchFamily="66" charset="0"/>
              </a:rPr>
              <a:t>J’accepte</a:t>
            </a:r>
            <a:endParaRPr lang="en-GB" dirty="0">
              <a:latin typeface="Forte" panose="03060902040502070203" pitchFamily="66" charset="0"/>
            </a:endParaRPr>
          </a:p>
        </p:txBody>
      </p:sp>
      <p:sp>
        <p:nvSpPr>
          <p:cNvPr id="24" name="TextBox 7"/>
          <p:cNvSpPr txBox="1"/>
          <p:nvPr/>
        </p:nvSpPr>
        <p:spPr>
          <a:xfrm>
            <a:off x="3247756" y="3051239"/>
            <a:ext cx="10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Forte" panose="03060902040502070203" pitchFamily="66" charset="0"/>
              </a:rPr>
              <a:t>Je refuse</a:t>
            </a:r>
          </a:p>
        </p:txBody>
      </p:sp>
      <p:sp>
        <p:nvSpPr>
          <p:cNvPr id="25" name="TextBox 8"/>
          <p:cNvSpPr txBox="1"/>
          <p:nvPr/>
        </p:nvSpPr>
        <p:spPr>
          <a:xfrm>
            <a:off x="4986318" y="3065168"/>
            <a:ext cx="103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Forte" panose="03060902040502070203" pitchFamily="66" charset="0"/>
              </a:rPr>
              <a:t>Je </a:t>
            </a:r>
            <a:r>
              <a:rPr lang="en-GB" dirty="0" err="1">
                <a:latin typeface="Forte" panose="03060902040502070203" pitchFamily="66" charset="0"/>
              </a:rPr>
              <a:t>doute</a:t>
            </a:r>
            <a:endParaRPr lang="en-GB" dirty="0">
              <a:latin typeface="Forte" panose="03060902040502070203" pitchFamily="66" charset="0"/>
            </a:endParaRPr>
          </a:p>
        </p:txBody>
      </p:sp>
      <p:sp>
        <p:nvSpPr>
          <p:cNvPr id="26" name="Rectangle 2"/>
          <p:cNvSpPr/>
          <p:nvPr/>
        </p:nvSpPr>
        <p:spPr>
          <a:xfrm>
            <a:off x="683568" y="1117124"/>
            <a:ext cx="4315287" cy="120032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82550" lvl="1"/>
            <a:r>
              <a:rPr lang="en-US" i="1" dirty="0"/>
              <a:t>« Admettre son incertitude éveille les doutes du public sur les capacités de </a:t>
            </a:r>
            <a:r>
              <a:rPr lang="en-US" i="1" dirty="0" err="1"/>
              <a:t>l’enquêteur</a:t>
            </a:r>
            <a:r>
              <a:rPr lang="en-US" i="1" dirty="0"/>
              <a:t> et </a:t>
            </a:r>
            <a:r>
              <a:rPr lang="en-US" i="1" dirty="0" err="1"/>
              <a:t>risque</a:t>
            </a:r>
            <a:r>
              <a:rPr lang="en-US" i="1" dirty="0"/>
              <a:t> </a:t>
            </a:r>
            <a:r>
              <a:rPr lang="en-US" i="1" dirty="0" err="1"/>
              <a:t>d’entraîner</a:t>
            </a:r>
            <a:r>
              <a:rPr lang="en-US" i="1" dirty="0"/>
              <a:t> un manque de </a:t>
            </a:r>
            <a:r>
              <a:rPr lang="en-US" i="1" dirty="0" err="1"/>
              <a:t>confiance</a:t>
            </a:r>
            <a:r>
              <a:rPr lang="en-US" i="1" dirty="0"/>
              <a:t>. »</a:t>
            </a:r>
          </a:p>
        </p:txBody>
      </p:sp>
    </p:spTree>
    <p:extLst>
      <p:ext uri="{BB962C8B-B14F-4D97-AF65-F5344CB8AC3E}">
        <p14:creationId xmlns:p14="http://schemas.microsoft.com/office/powerpoint/2010/main" val="27218116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b="1" dirty="0">
                <a:solidFill>
                  <a:srgbClr val="002060"/>
                </a:solidFill>
              </a:rPr>
              <a:t>Bilan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2598004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dirty="0" err="1"/>
              <a:t>Pourquoi</a:t>
            </a:r>
            <a:r>
              <a:rPr lang="en-US" sz="2800" dirty="0"/>
              <a:t> </a:t>
            </a:r>
            <a:r>
              <a:rPr lang="en-US" sz="2800" dirty="0" err="1"/>
              <a:t>avez-vous</a:t>
            </a:r>
            <a:r>
              <a:rPr lang="en-US" sz="2800" dirty="0"/>
              <a:t> </a:t>
            </a:r>
            <a:r>
              <a:rPr lang="en-US" sz="2800" dirty="0" err="1"/>
              <a:t>changé</a:t>
            </a:r>
            <a:r>
              <a:rPr lang="en-US" sz="2800" dirty="0"/>
              <a:t> de point de </a:t>
            </a:r>
            <a:r>
              <a:rPr lang="en-US" sz="2800" dirty="0" err="1"/>
              <a:t>vue</a:t>
            </a:r>
            <a:r>
              <a:rPr lang="en-US" sz="2800" dirty="0"/>
              <a:t> ?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 err="1"/>
              <a:t>Pourquoi</a:t>
            </a:r>
            <a:r>
              <a:rPr lang="en-US" sz="2800" dirty="0"/>
              <a:t> </a:t>
            </a:r>
            <a:r>
              <a:rPr lang="en-US" sz="2800" dirty="0" err="1"/>
              <a:t>êtes-vous</a:t>
            </a:r>
            <a:r>
              <a:rPr lang="en-US" sz="2800" dirty="0"/>
              <a:t> </a:t>
            </a:r>
            <a:r>
              <a:rPr lang="en-US" sz="2800" dirty="0" err="1"/>
              <a:t>resté</a:t>
            </a:r>
            <a:r>
              <a:rPr lang="en-US" sz="2800" dirty="0"/>
              <a:t> </a:t>
            </a:r>
            <a:r>
              <a:rPr lang="en-US" sz="2800" dirty="0" err="1"/>
              <a:t>sur</a:t>
            </a:r>
            <a:r>
              <a:rPr lang="en-US" sz="2800" dirty="0"/>
              <a:t> </a:t>
            </a:r>
            <a:r>
              <a:rPr lang="en-US" sz="2800" dirty="0" err="1"/>
              <a:t>vos</a:t>
            </a:r>
            <a:r>
              <a:rPr lang="en-US" sz="2800" dirty="0"/>
              <a:t> positions ?</a:t>
            </a:r>
          </a:p>
        </p:txBody>
      </p:sp>
    </p:spTree>
    <p:extLst>
      <p:ext uri="{BB962C8B-B14F-4D97-AF65-F5344CB8AC3E}">
        <p14:creationId xmlns:p14="http://schemas.microsoft.com/office/powerpoint/2010/main" val="614079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>
            <a:extLst>
              <a:ext uri="{FF2B5EF4-FFF2-40B4-BE49-F238E27FC236}">
                <a16:creationId xmlns:a16="http://schemas.microsoft.com/office/drawing/2014/main" id="{F5260726-2A4B-4BD0-B457-823C33C0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z="3600" b="1">
                <a:solidFill>
                  <a:srgbClr val="002060"/>
                </a:solidFill>
              </a:rPr>
              <a:t>Clause de non-responsabilité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92096D0F-4967-49F5-B8D5-BAAD3E8D27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495326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500" b="1" dirty="0"/>
              <a:t>WHO Health Security Learning Platform - </a:t>
            </a:r>
            <a:r>
              <a:rPr lang="en-US" altLang="en-US" sz="1400" b="1" dirty="0"/>
              <a:t>Training Materials</a:t>
            </a:r>
            <a:endParaRPr lang="en-US" altLang="en-US" sz="15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b="1" dirty="0"/>
              <a:t>Plateforme d’Apprentissage de l'OMS sur la Sécurité Sanitaire - Matériel de formation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Ces matériels de formation de l'OMS sont © Organisation mondiale de la Santé (OMS) 2018. Tous droits réservés.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Votre utilisation de ces matériels est soumise aux conditions d’utilisation de la "Plate-forme d'Apprentissage de la Sécurité Sanitaire de l’OMS, Matériel de Formation", que vous avez acceptés lors du téléchargement et qui sont disponibles sur la Plateforme d'Apprentissage de la Sécurité Sanitaire: </a:t>
            </a:r>
            <a:r>
              <a:rPr lang="en-US" altLang="en-US" sz="1500" u="sng" dirty="0">
                <a:hlinkClick r:id="rId2"/>
              </a:rPr>
              <a:t>https://extranet.who.int/hslp</a:t>
            </a:r>
            <a:endParaRPr lang="en-US" altLang="en-US" sz="1500" u="sng" dirty="0"/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Si vous adaptez, modifiez, traduisez ou révisez de toute autre manière le contenu de ces documents, vous n'impliquerez pas que l'OMS soit affiliée à de telles modifications et n'utiliserez pas le nom ou l'emblème de l'OMS dans ces documents modifiés.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en-US" sz="15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en-US" sz="1500" dirty="0"/>
              <a:t>En outre, nous vous invitons à informer l'OMS de toute modification de ces documents que vous utilisez publiquement, à des fins d'archivage et de développement continu, en envoyant un courrier électronique à l'adresse suivante: </a:t>
            </a:r>
            <a:r>
              <a:rPr lang="fr-FR" altLang="en-US" sz="1500" dirty="0">
                <a:hlinkClick r:id="rId3"/>
              </a:rPr>
              <a:t>ihrhrt@who.int</a:t>
            </a:r>
            <a:r>
              <a:rPr lang="fr-FR" altLang="en-US" sz="1500" dirty="0"/>
              <a:t> </a:t>
            </a: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94366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>
                <a:solidFill>
                  <a:srgbClr val="002060"/>
                </a:solidFill>
              </a:rPr>
              <a:t>Merci !</a:t>
            </a:r>
          </a:p>
        </p:txBody>
      </p:sp>
    </p:spTree>
    <p:extLst>
      <p:ext uri="{BB962C8B-B14F-4D97-AF65-F5344CB8AC3E}">
        <p14:creationId xmlns:p14="http://schemas.microsoft.com/office/powerpoint/2010/main" val="1420440289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3857</TotalTime>
  <Words>318</Words>
  <Application>Microsoft Office PowerPoint</Application>
  <PresentationFormat>On-screen Show (4:3)</PresentationFormat>
  <Paragraphs>62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Forte</vt:lpstr>
      <vt:lpstr>Times New Roman</vt:lpstr>
      <vt:lpstr>RC 59 Template EN</vt:lpstr>
      <vt:lpstr>Custom Design</vt:lpstr>
      <vt:lpstr>Formation des  Équipes d’Intervention Rapide</vt:lpstr>
      <vt:lpstr>Objectifs d’apprentissage</vt:lpstr>
      <vt:lpstr>Introduction</vt:lpstr>
      <vt:lpstr>Instructions</vt:lpstr>
      <vt:lpstr>Enoncé</vt:lpstr>
      <vt:lpstr>Enoncé</vt:lpstr>
      <vt:lpstr>Bilan</vt:lpstr>
      <vt:lpstr>Clause de non-responsabilité</vt:lpstr>
      <vt:lpstr>Merci 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270</cp:revision>
  <cp:lastPrinted>2013-10-01T07:19:12Z</cp:lastPrinted>
  <dcterms:created xsi:type="dcterms:W3CDTF">2006-12-04T14:06:57Z</dcterms:created>
  <dcterms:modified xsi:type="dcterms:W3CDTF">2018-06-13T14:56:44Z</dcterms:modified>
</cp:coreProperties>
</file>